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1" r:id="rId3"/>
    <p:sldId id="262" r:id="rId4"/>
    <p:sldId id="260" r:id="rId5"/>
    <p:sldId id="263" r:id="rId6"/>
    <p:sldId id="264" r:id="rId7"/>
    <p:sldId id="265" r:id="rId8"/>
    <p:sldId id="266" r:id="rId9"/>
    <p:sldId id="268" r:id="rId10"/>
    <p:sldId id="269" r:id="rId11"/>
    <p:sldId id="280" r:id="rId12"/>
    <p:sldId id="270" r:id="rId13"/>
    <p:sldId id="271" r:id="rId14"/>
    <p:sldId id="281" r:id="rId15"/>
    <p:sldId id="282" r:id="rId16"/>
    <p:sldId id="285" r:id="rId17"/>
    <p:sldId id="287" r:id="rId18"/>
    <p:sldId id="288" r:id="rId19"/>
    <p:sldId id="289" r:id="rId20"/>
    <p:sldId id="290" r:id="rId21"/>
    <p:sldId id="291" r:id="rId22"/>
    <p:sldId id="284" r:id="rId23"/>
    <p:sldId id="272" r:id="rId24"/>
    <p:sldId id="273" r:id="rId25"/>
    <p:sldId id="275" r:id="rId26"/>
    <p:sldId id="283" r:id="rId27"/>
    <p:sldId id="276" r:id="rId28"/>
    <p:sldId id="277" r:id="rId29"/>
    <p:sldId id="286" r:id="rId30"/>
    <p:sldId id="292" r:id="rId31"/>
    <p:sldId id="279" r:id="rId32"/>
    <p:sldId id="278" r:id="rId33"/>
    <p:sldId id="258" r:id="rId3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93" d="100"/>
          <a:sy n="93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3649A-FBDD-417D-B635-827EAC2BB3D8}" type="datetimeFigureOut">
              <a:rPr lang="hu-HU" smtClean="0"/>
              <a:t>2019. márc.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D2B46-FBC0-4848-ADD4-EC0C3E11D4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6413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2019. márc.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8021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4720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0727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3772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0792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1912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3932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021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680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751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5335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731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4029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9974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8191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5314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4246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122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márc.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márc.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márc.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márc.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márc.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márc.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márc.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2019. márc.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ransition spd="slow">
    <p:cover/>
  </p:transition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yazat.gov.h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clld.arrabona.eu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304925"/>
            <a:ext cx="6859016" cy="2047773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u-HU" sz="3600" dirty="0"/>
              <a:t>Ki lakik a városban?</a:t>
            </a:r>
            <a:br>
              <a:rPr lang="hu-HU" sz="3600" dirty="0"/>
            </a:br>
            <a:r>
              <a:rPr lang="hu-HU" sz="2400" dirty="0"/>
              <a:t>Élő emlékezet – élő közösségek  – élő város</a:t>
            </a:r>
            <a:br>
              <a:rPr lang="hu-HU" sz="2400" dirty="0"/>
            </a:br>
            <a:br>
              <a:rPr lang="hu-HU" sz="3600" dirty="0"/>
            </a:br>
            <a:r>
              <a:rPr lang="hu-HU" sz="2800" dirty="0"/>
              <a:t>TOP-7.1.1-16-H-044-1</a:t>
            </a:r>
          </a:p>
        </p:txBody>
      </p:sp>
      <p:pic>
        <p:nvPicPr>
          <p:cNvPr id="1026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0"/>
            <a:ext cx="2286000" cy="1304925"/>
          </a:xfrm>
          <a:prstGeom prst="rect">
            <a:avLst/>
          </a:prstGeom>
          <a:noFill/>
        </p:spPr>
      </p:pic>
      <p:pic>
        <p:nvPicPr>
          <p:cNvPr id="5" name="Picture 2" descr="C:\Users\Edina\Documents\ARRABONA\GYHA_ppt\elemek\arrabona_logo_final_hu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81790"/>
            <a:ext cx="2267744" cy="597703"/>
          </a:xfrm>
          <a:prstGeom prst="rect">
            <a:avLst/>
          </a:prstGeom>
          <a:noFill/>
        </p:spPr>
      </p:pic>
      <p:pic>
        <p:nvPicPr>
          <p:cNvPr id="6" name="Picture 3" descr="C:\Users\Edina\Documents\ARRABONA\GYHA_ppt\elemek\GYOR_cimer_0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5856" y="5371082"/>
            <a:ext cx="854410" cy="1208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Műszaki és szakmai elvárások 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400" dirty="0"/>
              <a:t>Minimum egy önállóan támogatható tevékenység megvalósítása kötelező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A projekt illeszkedjen a Győri Helyi Közösségi Fejlesztési Stratégia prioritásaihoz, céljaihoz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Nem támogathatók olyan rendezvények, melyek nemzeti ünnepekhez kapcsolódnak.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A szervezett esemény témáját, helyszínét és időpontját a megvalósítást megelőző 30. napig meg kell jelentetni a Győri Helyi Akciócsoport honlapján.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613435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Műszaki és szakmai elvárások 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hu-HU" sz="2800" dirty="0"/>
              <a:t>A 3.1.1. és 3.1.2 pontban meghatározott tevékenységekkel kapcsolatos elvárások: </a:t>
            </a:r>
          </a:p>
          <a:p>
            <a:pPr marL="0" indent="0" algn="just">
              <a:buNone/>
            </a:pPr>
            <a:r>
              <a:rPr lang="hu-HU" dirty="0"/>
              <a:t> </a:t>
            </a:r>
          </a:p>
          <a:p>
            <a:pPr marL="514350" indent="-514350" algn="just">
              <a:buAutoNum type="alphaLcParenR"/>
            </a:pPr>
            <a:r>
              <a:rPr lang="hu-HU" b="1" dirty="0"/>
              <a:t>Város(rész)i kulturális örökségre építő rendezvények, programok, fesztiválok, közösségi akciók szervezése a helyi lakosság bevonásával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dirty="0"/>
              <a:t>helyi közösségek (egyházközösségek is) rendezvényeinek, programjainak, közösségi akcióinak, fesztiváloknak a támogatása a múlt örökségének élővé tétele érdekében</a:t>
            </a:r>
          </a:p>
          <a:p>
            <a:pPr marL="457200" lvl="1" indent="0" algn="just">
              <a:buNone/>
            </a:pPr>
            <a:endParaRPr lang="hu-HU" dirty="0"/>
          </a:p>
          <a:p>
            <a:pPr marL="514800" lvl="0" indent="-514800" algn="just">
              <a:buFont typeface="+mj-lt"/>
              <a:buAutoNum type="alphaLcParenR"/>
            </a:pPr>
            <a:r>
              <a:rPr lang="hu-HU" b="1" dirty="0"/>
              <a:t>Helytörténetet, kulturális sajátosságokat, a városi legendákat feldolgozó produkciók, kiállítások, programok megrendezése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dirty="0">
                <a:ea typeface="Calibri" panose="020F0502020204030204" pitchFamily="34" charset="0"/>
              </a:rPr>
              <a:t>levéltári kutatásokon vagy családi történeteken, helyi, városi, városrészi  legendákon alapuló örökség feltárása és bemutatása kiállításokon, produkciókon, programokon keresztül.</a:t>
            </a:r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3684743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Műszaki szakmai elvárások III.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hu-HU" b="1" dirty="0"/>
              <a:t>c) Szakrális helyek eseményeinek támogatása </a:t>
            </a:r>
          </a:p>
          <a:p>
            <a:pPr lvl="0"/>
            <a:r>
              <a:rPr lang="hu-HU" dirty="0"/>
              <a:t>rendezvények szervezése</a:t>
            </a:r>
          </a:p>
          <a:p>
            <a:pPr lvl="0"/>
            <a:r>
              <a:rPr lang="hu-HU" dirty="0"/>
              <a:t>programok szervezése</a:t>
            </a:r>
          </a:p>
          <a:p>
            <a:pPr lvl="0"/>
            <a:r>
              <a:rPr lang="hu-HU" dirty="0"/>
              <a:t>közösségi akciók szervezése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b="1" dirty="0"/>
              <a:t>d) Városi, városrészi kulturális, helytörténeti túrák szervezése</a:t>
            </a:r>
          </a:p>
          <a:p>
            <a:pPr marL="0" lvl="0" indent="0">
              <a:buNone/>
            </a:pPr>
            <a:r>
              <a:rPr lang="hu-HU" dirty="0"/>
              <a:t>•  túraútvonalak kidolgozása, fejlesztése </a:t>
            </a:r>
          </a:p>
          <a:p>
            <a:pPr marL="0" lvl="0" indent="0">
              <a:buNone/>
            </a:pPr>
            <a:r>
              <a:rPr lang="hu-HU" dirty="0"/>
              <a:t>•  túrák szervezése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/>
              <a:t>e) Interaktív médiatár fejlesztése a felhívás 3.1.1. a – d) pontjaihoz kapcsolódó tevékenységek vonatkozásában </a:t>
            </a:r>
          </a:p>
          <a:p>
            <a:pPr marL="0" lvl="0" indent="0">
              <a:buNone/>
            </a:pPr>
            <a:r>
              <a:rPr lang="hu-HU" dirty="0"/>
              <a:t>•  családtörténetek városrész múltja szempontjából releváns      bemutatása</a:t>
            </a:r>
          </a:p>
          <a:p>
            <a:pPr marL="0" lvl="0" indent="0">
              <a:buNone/>
            </a:pPr>
            <a:r>
              <a:rPr lang="hu-HU" dirty="0"/>
              <a:t>•  virtuális kiállítások a digitalizált anyagokból</a:t>
            </a:r>
          </a:p>
          <a:p>
            <a:pPr>
              <a:spcAft>
                <a:spcPts val="600"/>
              </a:spcAft>
            </a:pPr>
            <a:endParaRPr lang="hu-HU" sz="2400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1062609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99569"/>
            <a:ext cx="4700075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Mérföldkövek tervezésével kapcsolatos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hu-HU" dirty="0"/>
          </a:p>
          <a:p>
            <a:pPr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3000" dirty="0"/>
              <a:t>Legalább 2 és legfeljebb 4 mérföldkő tervezése szükséges</a:t>
            </a:r>
          </a:p>
          <a:p>
            <a:pPr algn="just">
              <a:spcAft>
                <a:spcPts val="600"/>
              </a:spcAft>
            </a:pPr>
            <a:r>
              <a:rPr lang="hu-HU" sz="2600" dirty="0"/>
              <a:t>1. mérföldkő: Közbeszerzés lefolytatása (amennyiben releváns)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dirty="0"/>
              <a:t>A megvalósításra és/vagy eszközbeszerzésre vonatkozó közbeszerzés lefolytatása, a támogatási szerződés hatályba lépését követő 12 hónapon belül  </a:t>
            </a:r>
          </a:p>
          <a:p>
            <a:pPr algn="just">
              <a:spcAft>
                <a:spcPts val="600"/>
              </a:spcAft>
            </a:pPr>
            <a:r>
              <a:rPr lang="hu-HU" sz="2600" dirty="0"/>
              <a:t>2 - 3. mérföldkő: Megvalósítás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u="sng" dirty="0"/>
              <a:t>Minimum 6 havonta </a:t>
            </a:r>
            <a:r>
              <a:rPr lang="hu-HU" sz="2200" dirty="0"/>
              <a:t>betervezett mérföldkövekkel szükséges jelenteni az előre haladást.</a:t>
            </a:r>
          </a:p>
          <a:p>
            <a:pPr algn="just">
              <a:spcAft>
                <a:spcPts val="600"/>
              </a:spcAft>
            </a:pPr>
            <a:r>
              <a:rPr lang="hu-HU" sz="2600" dirty="0"/>
              <a:t>4 mérföldkő: Projektzárás ( a megvalósításra 24 hónap áll rendelkezésre)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36203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pic>
        <p:nvPicPr>
          <p:cNvPr id="5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hu-HU" sz="3500" b="1" dirty="0"/>
              <a:t>Fesztiválok</a:t>
            </a:r>
          </a:p>
          <a:p>
            <a:pPr marL="0" indent="0" algn="ctr">
              <a:buNone/>
            </a:pPr>
            <a:endParaRPr lang="hu-HU" b="1" dirty="0"/>
          </a:p>
          <a:p>
            <a:pPr algn="just"/>
            <a:r>
              <a:rPr lang="hu-HU" sz="3500" dirty="0"/>
              <a:t> Azonos időpontban rendezett különböző rendezvények összessége. A kedvezményezett által legalább 1 alkalommal szervezett nagyszabású esemény, legalább 1 vagy több egymást követő nap időtartamban, a felhívás céljaival összhangban lévő témában (városi, városrészi kulturális örökség bemutatása).</a:t>
            </a:r>
          </a:p>
          <a:p>
            <a:pPr algn="just"/>
            <a:endParaRPr lang="hu-HU" sz="3500" dirty="0"/>
          </a:p>
          <a:p>
            <a:pPr algn="just"/>
            <a:r>
              <a:rPr lang="hu-HU" sz="3500" b="1" dirty="0"/>
              <a:t>Igazolás módja: </a:t>
            </a:r>
            <a:r>
              <a:rPr lang="hu-HU" sz="3500" dirty="0"/>
              <a:t>Fotódokumentáció, a fesztivál plakátja, hirdetési és/vagy szóróanyaga, jelenléti ív, fesztivál forgatókönyve.</a:t>
            </a:r>
          </a:p>
          <a:p>
            <a:pPr algn="just"/>
            <a:endParaRPr lang="hu-HU" sz="3500" dirty="0"/>
          </a:p>
          <a:p>
            <a:pPr algn="just"/>
            <a:r>
              <a:rPr lang="hu-HU" sz="3500" b="1" dirty="0"/>
              <a:t>Követelmények:</a:t>
            </a:r>
            <a:r>
              <a:rPr lang="hu-HU" sz="3500" dirty="0"/>
              <a:t> A fesztivál minimum 3 rendezvényt tartalmazzon. Minimum létszám: 300 fő/nap. A fesztivál időtartama: minimum 6 óra.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5393292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pic>
        <p:nvPicPr>
          <p:cNvPr id="5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b="1" dirty="0"/>
              <a:t>Program</a:t>
            </a:r>
          </a:p>
          <a:p>
            <a:pPr marL="0" indent="0" algn="ctr">
              <a:buNone/>
            </a:pPr>
            <a:endParaRPr lang="hu-HU" b="1" dirty="0"/>
          </a:p>
          <a:p>
            <a:pPr algn="just"/>
            <a:r>
              <a:rPr lang="hu-HU" dirty="0"/>
              <a:t>A kedvezményezett által szervezett, önálló, a közösség tagjainak bevonásával, meghatározott célból (pl. vallási, kulturális, helytörténeti ismeretterjesztő, stb.) meghatározott helyen, rendszeresen megvalósuló, több alkalomból álló rendezvénysorozat.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Igazolás módja: </a:t>
            </a:r>
            <a:r>
              <a:rPr lang="hu-HU" dirty="0"/>
              <a:t>Fotódokumentáció, tematika, jelenléti ív; a program plakátja, és/vagy hirdetési- és/vagy szóróanyaga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Követelmények</a:t>
            </a:r>
            <a:r>
              <a:rPr lang="hu-HU" dirty="0"/>
              <a:t>: Minimum létszám: 60 fő/alkalom. Program eseménynap száma: minimum 4 alkalom.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1902925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pic>
        <p:nvPicPr>
          <p:cNvPr id="7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b="1" dirty="0"/>
              <a:t>Rendezvény</a:t>
            </a:r>
          </a:p>
          <a:p>
            <a:pPr marL="0" indent="0" algn="ctr">
              <a:buNone/>
            </a:pPr>
            <a:endParaRPr lang="hu-HU" b="1" dirty="0"/>
          </a:p>
          <a:p>
            <a:pPr algn="just"/>
            <a:r>
              <a:rPr lang="hu-HU" dirty="0"/>
              <a:t>A kedvezményezett által szervezett, önálló, a közösség tagjainak bevonásával, meghatározott célból (pl. vallási, kulturális, helytörténeti ismeretterjesztő, stb.) meghatározott helyen, rendszeresen vagy egy meghatározott alkalommal megvalósuló nyilvános összejövetel.</a:t>
            </a:r>
          </a:p>
          <a:p>
            <a:pPr algn="just"/>
            <a:r>
              <a:rPr lang="hu-HU" dirty="0"/>
              <a:t> </a:t>
            </a:r>
          </a:p>
          <a:p>
            <a:pPr algn="just"/>
            <a:r>
              <a:rPr lang="hu-HU" b="1" dirty="0"/>
              <a:t>Igazolás módja: </a:t>
            </a:r>
            <a:r>
              <a:rPr lang="hu-HU" dirty="0"/>
              <a:t>Fotódokumentáció, tematika, jelenléti ív, a rendezvény plakátja, és/vagy hirdetési- és/vagy szóróanyaga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Követelmények</a:t>
            </a:r>
            <a:r>
              <a:rPr lang="hu-HU" dirty="0"/>
              <a:t>: Minimum létszám: 50 fő/alkalom. Rendezvény időtartama: minimum 3 óra</a:t>
            </a:r>
          </a:p>
          <a:p>
            <a:pPr marL="0" indent="0" algn="just">
              <a:buNone/>
            </a:pPr>
            <a:r>
              <a:rPr lang="hu-HU" dirty="0"/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9390971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b="1" dirty="0"/>
              <a:t>Produkció</a:t>
            </a:r>
          </a:p>
          <a:p>
            <a:pPr marL="0" indent="0" algn="ctr">
              <a:buNone/>
            </a:pPr>
            <a:endParaRPr lang="hu-HU" b="1" dirty="0"/>
          </a:p>
          <a:p>
            <a:pPr algn="just"/>
            <a:r>
              <a:rPr lang="hu-HU" dirty="0"/>
              <a:t>Helytörténetet, kulturális sajátosságokat, helyi legendákat feldolgozó művészi műsor, amelyet közönség előtt adnak elő vagy mutatnak be. A műsor lehet élő színházi-, koncert-, táncmű, egyéb színpadi alkotás; kreatív iparághoz, modern/kortárs művészethez tartozó alkotás.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Igazolás módja: </a:t>
            </a:r>
            <a:r>
              <a:rPr lang="hu-HU" dirty="0"/>
              <a:t>Fotódokumentáció, tematika, jelenléti ív, a produkció nyilvános bemutatásához kapcsolódó plakát, és/vagy hirdetési- és/vagy szóróanyag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Követelmény</a:t>
            </a:r>
            <a:r>
              <a:rPr lang="hu-HU" dirty="0"/>
              <a:t>: Az elkészült produkciót a projekt megvalósítási időtartama alatt minimum 2 alkalommal be kell mutatni nyilvános eseményen. 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4073503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u-HU" b="1" dirty="0"/>
              <a:t>Kiállítás</a:t>
            </a:r>
          </a:p>
          <a:p>
            <a:pPr marL="0" indent="0" algn="ctr">
              <a:buNone/>
            </a:pPr>
            <a:endParaRPr lang="hu-HU" b="1" dirty="0"/>
          </a:p>
          <a:p>
            <a:pPr algn="just"/>
            <a:r>
              <a:rPr lang="hu-HU" dirty="0"/>
              <a:t>Egy meghatározott tematika mentén létrehozott helytörténetet, kulturális sajátosságokat, helyi legendákat feldolgozó, bemutató kiállítás, egyedi installáció. 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Igazolás módja: </a:t>
            </a:r>
            <a:r>
              <a:rPr lang="hu-HU" dirty="0"/>
              <a:t>Fotódokumentáció, tematika, jelenléti ív, plakát és/vagy hirdetési- és/vagy szóróanyag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Követelmény</a:t>
            </a:r>
            <a:r>
              <a:rPr lang="hu-HU" dirty="0"/>
              <a:t>: Kiállítási napok száma minimum: 30 nap, </a:t>
            </a:r>
          </a:p>
          <a:p>
            <a:pPr algn="just"/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1848275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u-HU" b="1" dirty="0"/>
              <a:t>Szakrális helyek eseményei</a:t>
            </a:r>
          </a:p>
          <a:p>
            <a:pPr marL="0" indent="0" algn="ctr">
              <a:buNone/>
            </a:pPr>
            <a:endParaRPr lang="hu-HU" b="1" dirty="0"/>
          </a:p>
          <a:p>
            <a:pPr algn="just"/>
            <a:r>
              <a:rPr lang="hu-HU" dirty="0"/>
              <a:t>Győr közigazgatási területén bevett egyház hitéletéhez, valláshoz, vallástörténethez,  vallásgyakorláshoz tartozó helyszíneken megtartott rendezvények, programok, közösségi akciók. 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Igazolás módja: </a:t>
            </a:r>
            <a:r>
              <a:rPr lang="hu-HU" dirty="0"/>
              <a:t>Fotódokumentáció, tematika, jelenléti ív, plakát és/vagy hirdetési- és/vagy szóróanyag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Követelmények: </a:t>
            </a:r>
            <a:r>
              <a:rPr lang="hu-HU" dirty="0"/>
              <a:t>Minimum létszám: 50 fő/alkalom.  Rendezvény időtartam: minimum 3 óra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494528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Győri HACS szervezet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hu-HU" sz="2400" dirty="0"/>
              <a:t>Megalakulás: 2016. május 25. </a:t>
            </a:r>
          </a:p>
          <a:p>
            <a:pPr>
              <a:spcAft>
                <a:spcPts val="1200"/>
              </a:spcAft>
            </a:pPr>
            <a:r>
              <a:rPr lang="hu-HU" sz="2400" dirty="0"/>
              <a:t>A Győri Helyi Akciócsoportot 10 tagú konzorcium alkotja szerződés alapján</a:t>
            </a:r>
          </a:p>
          <a:p>
            <a:pPr>
              <a:spcAft>
                <a:spcPts val="1200"/>
              </a:spcAft>
            </a:pPr>
            <a:r>
              <a:rPr lang="hu-HU" sz="2400" dirty="0"/>
              <a:t>4 tag önkormányzat, 4 tag civil (nonprofit), 2 tag a vállalkozói szférából – kulturális és közösségi szereplők alkotják a konzorciumot</a:t>
            </a:r>
          </a:p>
          <a:p>
            <a:r>
              <a:rPr lang="hu-HU" sz="2400" dirty="0"/>
              <a:t>Munkaszervezeti feladatokat az </a:t>
            </a:r>
            <a:r>
              <a:rPr lang="hu-HU" sz="2400" dirty="0" err="1"/>
              <a:t>Arrabona</a:t>
            </a:r>
            <a:r>
              <a:rPr lang="hu-HU" sz="2400" dirty="0"/>
              <a:t> EGTC látja el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2078426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b="1" dirty="0"/>
              <a:t>Kulturális, helytörténeti túrák</a:t>
            </a:r>
          </a:p>
          <a:p>
            <a:pPr marL="0" indent="0" algn="ctr">
              <a:buNone/>
            </a:pPr>
            <a:endParaRPr lang="hu-HU" b="1" dirty="0"/>
          </a:p>
          <a:p>
            <a:pPr algn="just"/>
            <a:r>
              <a:rPr lang="hu-HU" dirty="0"/>
              <a:t>Győr közigazgatási területén helyi kulturális értékeket bemutató, összekapcsoló tematikus útvonalak virtuális vagy valós térben és időben. 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Igazolás módja: </a:t>
            </a:r>
            <a:r>
              <a:rPr lang="hu-HU" dirty="0"/>
              <a:t>Fotódokumentáció, tematika, jelenléti ív, plakát és/vagy hirdetési- és/vagy szóróanyag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Követelmények: </a:t>
            </a:r>
            <a:r>
              <a:rPr lang="hu-HU" dirty="0"/>
              <a:t>Valós térben megrendezett túrák esetében a minimum létszám: 10 fő/ alkalom, időtartam: minimum 1 óra. A megvalósítás ideje alatt minimum 8 alkalommal szükséges megvalósítani. 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443379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u-HU" b="1" dirty="0"/>
              <a:t>Közösségi akció</a:t>
            </a:r>
          </a:p>
          <a:p>
            <a:pPr marL="0" indent="0" algn="ctr">
              <a:buNone/>
            </a:pPr>
            <a:endParaRPr lang="hu-HU" dirty="0"/>
          </a:p>
          <a:p>
            <a:pPr algn="just"/>
            <a:r>
              <a:rPr lang="hu-HU" dirty="0"/>
              <a:t>Olyan, a közösségépítést, a közösség fejlődését szolgáló önszervező esemény, akció, kampány, amely a helyi együttműködések megalapozását és működését, a helyi érdekek érvényesítését szolgálja. 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Igazolás módja: </a:t>
            </a:r>
            <a:r>
              <a:rPr lang="hu-HU" i="1" dirty="0"/>
              <a:t>Fotódokumentáció, tematika, jelenléti ív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Követelmények</a:t>
            </a:r>
            <a:r>
              <a:rPr lang="hu-HU" dirty="0"/>
              <a:t>: Minimum létszám: 10 fő/ alkalom. A megvalósítás ideje alatt minimum 2 alkalom.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6976623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Indikátorok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161323"/>
              </p:ext>
            </p:extLst>
          </p:nvPr>
        </p:nvGraphicFramePr>
        <p:xfrm>
          <a:off x="971600" y="1700808"/>
          <a:ext cx="7056783" cy="3888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2094">
                  <a:extLst>
                    <a:ext uri="{9D8B030D-6E8A-4147-A177-3AD203B41FA5}">
                      <a16:colId xmlns:a16="http://schemas.microsoft.com/office/drawing/2014/main" val="11292973"/>
                    </a:ext>
                  </a:extLst>
                </a:gridCol>
                <a:gridCol w="661476">
                  <a:extLst>
                    <a:ext uri="{9D8B030D-6E8A-4147-A177-3AD203B41FA5}">
                      <a16:colId xmlns:a16="http://schemas.microsoft.com/office/drawing/2014/main" val="1563960530"/>
                    </a:ext>
                  </a:extLst>
                </a:gridCol>
                <a:gridCol w="1214003">
                  <a:extLst>
                    <a:ext uri="{9D8B030D-6E8A-4147-A177-3AD203B41FA5}">
                      <a16:colId xmlns:a16="http://schemas.microsoft.com/office/drawing/2014/main" val="2139670765"/>
                    </a:ext>
                  </a:extLst>
                </a:gridCol>
                <a:gridCol w="887156">
                  <a:extLst>
                    <a:ext uri="{9D8B030D-6E8A-4147-A177-3AD203B41FA5}">
                      <a16:colId xmlns:a16="http://schemas.microsoft.com/office/drawing/2014/main" val="2552752941"/>
                    </a:ext>
                  </a:extLst>
                </a:gridCol>
                <a:gridCol w="1136182">
                  <a:extLst>
                    <a:ext uri="{9D8B030D-6E8A-4147-A177-3AD203B41FA5}">
                      <a16:colId xmlns:a16="http://schemas.microsoft.com/office/drawing/2014/main" val="1838947658"/>
                    </a:ext>
                  </a:extLst>
                </a:gridCol>
                <a:gridCol w="1175872">
                  <a:extLst>
                    <a:ext uri="{9D8B030D-6E8A-4147-A177-3AD203B41FA5}">
                      <a16:colId xmlns:a16="http://schemas.microsoft.com/office/drawing/2014/main" val="1663763149"/>
                    </a:ext>
                  </a:extLst>
                </a:gridCol>
              </a:tblGrid>
              <a:tr h="456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Indikátor neve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Alap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Mértékegység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Típus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Célérték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Azonosító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2905258"/>
                  </a:ext>
                </a:extLst>
              </a:tr>
              <a:tr h="2081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önkormányzati, ill. társadalmi partnerek vagy nem önkormányzati szervezetek által a HFS keretében tervezett és végrehajtott programok száma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ESZA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db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OP kimeneti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PO23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8596236"/>
                  </a:ext>
                </a:extLst>
              </a:tr>
              <a:tr h="1349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Közös városi és városrészi identitás erősítése a helyi értékek, hagyományok megjelenésén, tudatosításán</a:t>
                      </a:r>
                      <a:r>
                        <a:rPr lang="hu-HU" sz="1000" baseline="0" dirty="0">
                          <a:effectLst/>
                        </a:rPr>
                        <a:t>, népszerűsítésén keresztül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db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HKSF eredmény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I_01_01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9129693"/>
                  </a:ext>
                </a:extLst>
              </a:tr>
            </a:tbl>
          </a:graphicData>
        </a:graphic>
      </p:graphicFrame>
      <p:pic>
        <p:nvPicPr>
          <p:cNvPr id="6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1424738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199569"/>
            <a:ext cx="4700075" cy="936104"/>
          </a:xfrm>
        </p:spPr>
        <p:txBody>
          <a:bodyPr/>
          <a:lstStyle/>
          <a:p>
            <a:pPr algn="ctr"/>
            <a:r>
              <a:rPr lang="hu-HU" dirty="0"/>
              <a:t>Támogatást igénylők köre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400" dirty="0"/>
              <a:t>Helyi önkormányzat (GFO 321)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Helyi önkormányzati költségvetési szerv (GFO 322)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Központi költségvetési szerv (GFO 312)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Önkormányzati vagy önkormányzati többségi tulajdonú gazdasági társaság (GFO 1, 2, 57)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Bevett egyház (GFO 551)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2018.01.01. előtt jogerősen bejegyzett Nonprofit szervezet (GFO 517, 521, 528, 529, 561, 562, 563, 569, 572)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4642484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99569"/>
            <a:ext cx="4700075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Támogatási kérelem benyújtásának határideje és módja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8231"/>
          </a:xfrm>
        </p:spPr>
        <p:txBody>
          <a:bodyPr anchor="ctr"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hu-HU" sz="2800" dirty="0"/>
              <a:t>Kérelem benyújtása 2019.04.15. és 2019.10.15. között </a:t>
            </a:r>
          </a:p>
          <a:p>
            <a:pPr algn="just">
              <a:spcAft>
                <a:spcPts val="600"/>
              </a:spcAft>
            </a:pPr>
            <a:r>
              <a:rPr lang="hu-HU" sz="2800" dirty="0"/>
              <a:t>1. szakasz zárás: 2019.09.02.</a:t>
            </a:r>
          </a:p>
          <a:p>
            <a:pPr algn="just">
              <a:spcAft>
                <a:spcPts val="600"/>
              </a:spcAft>
            </a:pPr>
            <a:r>
              <a:rPr lang="hu-HU" sz="2800" dirty="0"/>
              <a:t>A támogatási kérelmet 1 eredeti papír alapú példányban és azzal mindenben megegyező 1 elektronikus adathordozón szükséges benyújtani a Munkaszervezet részére postai úton.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528858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Tartalmi Értékelés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u-HU" sz="3000" b="1" dirty="0"/>
              <a:t>Értékelési szempontok: (</a:t>
            </a:r>
            <a:r>
              <a:rPr lang="hu-HU" sz="3000" b="1" dirty="0" err="1"/>
              <a:t>max</a:t>
            </a:r>
            <a:r>
              <a:rPr lang="hu-HU" sz="3000" b="1" dirty="0"/>
              <a:t>.: 37 pont)</a:t>
            </a:r>
          </a:p>
          <a:p>
            <a:pPr algn="just"/>
            <a:r>
              <a:rPr lang="hu-HU" sz="2600" dirty="0" err="1"/>
              <a:t>Innovativitás</a:t>
            </a:r>
            <a:endParaRPr lang="hu-HU" sz="2600" dirty="0"/>
          </a:p>
          <a:p>
            <a:pPr algn="just"/>
            <a:r>
              <a:rPr lang="hu-HU" sz="2600" dirty="0"/>
              <a:t>Költséghatékonyság</a:t>
            </a:r>
          </a:p>
          <a:p>
            <a:pPr algn="just"/>
            <a:r>
              <a:rPr lang="hu-HU" sz="2600" dirty="0"/>
              <a:t>A támogatást igénylő együttműködéseinek száma</a:t>
            </a:r>
          </a:p>
          <a:p>
            <a:pPr algn="just"/>
            <a:r>
              <a:rPr lang="hu-HU" sz="2600" dirty="0"/>
              <a:t>A projekt megvalósítási ideje alatt vállalt tevékenységek száma</a:t>
            </a:r>
          </a:p>
          <a:p>
            <a:pPr algn="just"/>
            <a:r>
              <a:rPr lang="hu-HU" sz="2600" dirty="0"/>
              <a:t>A projekt népszerűsítése érdekében végzett marketing tevékenységek száma</a:t>
            </a:r>
          </a:p>
          <a:p>
            <a:pPr algn="just"/>
            <a:r>
              <a:rPr lang="hu-HU" sz="2600" dirty="0"/>
              <a:t>A projekt megvalósítási ideje alatt megszólított célcsoportok száma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600" dirty="0"/>
              <a:t>A támogatási kérelem nem támogatható, amennyiben nem éri el a minimum 18 pontot.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8860452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Költségkorlátok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447877"/>
              </p:ext>
            </p:extLst>
          </p:nvPr>
        </p:nvGraphicFramePr>
        <p:xfrm>
          <a:off x="447989" y="1484784"/>
          <a:ext cx="8300475" cy="5060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2244">
                  <a:extLst>
                    <a:ext uri="{9D8B030D-6E8A-4147-A177-3AD203B41FA5}">
                      <a16:colId xmlns:a16="http://schemas.microsoft.com/office/drawing/2014/main" val="2373151550"/>
                    </a:ext>
                  </a:extLst>
                </a:gridCol>
                <a:gridCol w="3698231">
                  <a:extLst>
                    <a:ext uri="{9D8B030D-6E8A-4147-A177-3AD203B41FA5}">
                      <a16:colId xmlns:a16="http://schemas.microsoft.com/office/drawing/2014/main" val="1874263684"/>
                    </a:ext>
                  </a:extLst>
                </a:gridCol>
              </a:tblGrid>
              <a:tr h="648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Költségtípus 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Maximális mértéke az összes elszámolható költségre vetítve (%) 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240017"/>
                  </a:ext>
                </a:extLst>
              </a:tr>
              <a:tr h="627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Projekt előkészítés, tervezés (kivéve közbeszerzési eljárások lefolytatásának költsége) 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7% 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8620603"/>
                  </a:ext>
                </a:extLst>
              </a:tr>
              <a:tr h="667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Közbeszerzési eljárások lefolytatása </a:t>
                      </a:r>
                      <a:endParaRPr lang="hu-H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1% 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52024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Projektmenedzsment </a:t>
                      </a:r>
                      <a:endParaRPr lang="hu-H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2,5% 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546802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Tájékoztatás, nyilvánosság biztosítás </a:t>
                      </a:r>
                      <a:endParaRPr lang="hu-H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0,5% 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1844674"/>
                  </a:ext>
                </a:extLst>
              </a:tr>
              <a:tr h="1101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 A Felhívás 3.1.2.2. pontja szerinti, önállóan nem támogatható tevékenységek a) – c) pontja tekintetében összesen </a:t>
                      </a:r>
                      <a:endParaRPr lang="hu-H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25% 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9958864"/>
                  </a:ext>
                </a:extLst>
              </a:tr>
            </a:tbl>
          </a:graphicData>
        </a:graphic>
      </p:graphicFrame>
      <p:pic>
        <p:nvPicPr>
          <p:cNvPr id="5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09404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Támogatás mértéke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800" dirty="0"/>
              <a:t>Minimum 1 000 000 Ft</a:t>
            </a:r>
          </a:p>
          <a:p>
            <a:pPr>
              <a:spcAft>
                <a:spcPts val="600"/>
              </a:spcAft>
            </a:pPr>
            <a:r>
              <a:rPr lang="hu-HU" sz="2800" dirty="0"/>
              <a:t>Maximum 8 000 000 Ft</a:t>
            </a:r>
          </a:p>
          <a:p>
            <a:pPr>
              <a:spcAft>
                <a:spcPts val="600"/>
              </a:spcAft>
            </a:pPr>
            <a:endParaRPr lang="hu-HU" sz="2800" dirty="0"/>
          </a:p>
          <a:p>
            <a:pPr>
              <a:spcAft>
                <a:spcPts val="600"/>
              </a:spcAft>
            </a:pPr>
            <a:r>
              <a:rPr lang="hu-HU" sz="2800" dirty="0"/>
              <a:t>Támogatás maximális mértéke: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2800" dirty="0"/>
              <a:t>	Összes elszámolható költség 100 %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6312358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Csatolandó mellékletek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20000"/>
          </a:bodyPr>
          <a:lstStyle/>
          <a:p>
            <a:endParaRPr lang="hu-HU" dirty="0"/>
          </a:p>
          <a:p>
            <a:pPr algn="just">
              <a:spcAft>
                <a:spcPts val="600"/>
              </a:spcAft>
            </a:pPr>
            <a:r>
              <a:rPr lang="hu-HU" dirty="0"/>
              <a:t>Támogatási kérelem adatlap</a:t>
            </a:r>
          </a:p>
          <a:p>
            <a:pPr algn="just">
              <a:spcAft>
                <a:spcPts val="600"/>
              </a:spcAft>
            </a:pPr>
            <a:r>
              <a:rPr lang="hu-HU" dirty="0"/>
              <a:t>Megalapozó dokumentum</a:t>
            </a:r>
          </a:p>
          <a:p>
            <a:pPr algn="just">
              <a:spcAft>
                <a:spcPts val="600"/>
              </a:spcAft>
            </a:pPr>
            <a:r>
              <a:rPr lang="hu-HU" dirty="0"/>
              <a:t>Együttműködési szándéknyilatkozat</a:t>
            </a:r>
          </a:p>
          <a:p>
            <a:pPr algn="just">
              <a:spcAft>
                <a:spcPts val="600"/>
              </a:spcAft>
            </a:pPr>
            <a:r>
              <a:rPr lang="hu-HU" dirty="0"/>
              <a:t>Programterv</a:t>
            </a:r>
          </a:p>
          <a:p>
            <a:pPr algn="just">
              <a:spcAft>
                <a:spcPts val="600"/>
              </a:spcAft>
            </a:pPr>
            <a:r>
              <a:rPr lang="hu-HU" dirty="0"/>
              <a:t>Teljes projekt költségvetés</a:t>
            </a:r>
          </a:p>
          <a:p>
            <a:pPr algn="just">
              <a:spcAft>
                <a:spcPts val="600"/>
              </a:spcAft>
            </a:pPr>
            <a:r>
              <a:rPr lang="hu-HU" dirty="0"/>
              <a:t>Nonprofit szervezet esetében a szervezet nyilvántartásba vételét igazoló 30 napnál nem régebbi bírósági kivonat. </a:t>
            </a:r>
          </a:p>
          <a:p>
            <a:pPr algn="just">
              <a:spcAft>
                <a:spcPts val="600"/>
              </a:spcAft>
            </a:pPr>
            <a:r>
              <a:rPr lang="hu-HU" dirty="0"/>
              <a:t>Árajánlat, amennyiben rendelkezésre áll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473546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852203" cy="936104"/>
          </a:xfrm>
        </p:spPr>
        <p:txBody>
          <a:bodyPr>
            <a:normAutofit/>
          </a:bodyPr>
          <a:lstStyle/>
          <a:p>
            <a:r>
              <a:rPr lang="hu-HU" dirty="0"/>
              <a:t>„Mutasd meg magad” FELHÍVÁS módosítása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 algn="ctr">
              <a:buNone/>
            </a:pPr>
            <a:r>
              <a:rPr lang="hu-HU" sz="2800" dirty="0"/>
              <a:t>Módosult a Mutasd meg magad! Pályázati felhívás</a:t>
            </a:r>
          </a:p>
          <a:p>
            <a:pPr marL="0" indent="0" algn="ctr">
              <a:buNone/>
            </a:pPr>
            <a:r>
              <a:rPr lang="hu-HU" sz="2800" dirty="0"/>
              <a:t>(TOP-7.1.1-16-H-044-2)</a:t>
            </a:r>
          </a:p>
          <a:p>
            <a:pPr marL="0" indent="0" algn="ctr">
              <a:buNone/>
            </a:pPr>
            <a:endParaRPr lang="hu-HU" sz="2800" dirty="0"/>
          </a:p>
          <a:p>
            <a:pPr lvl="0" algn="just"/>
            <a:r>
              <a:rPr lang="hu-HU" sz="2000" dirty="0"/>
              <a:t>A támogatást igénylők köre: „f) 2018.01.01. előtt jogerősen bejegyzett Non-profit szervezet (GFO 517, 521, 528, 529, 561, 562, 563, 569, 572)” – szövegrészre módosult.</a:t>
            </a:r>
          </a:p>
          <a:p>
            <a:pPr lvl="0" algn="just"/>
            <a:endParaRPr lang="hu-HU" sz="2000" dirty="0"/>
          </a:p>
          <a:p>
            <a:pPr algn="just"/>
            <a:r>
              <a:rPr lang="hu-HU" sz="2000" dirty="0"/>
              <a:t>Helyi felhívás 3.5.2. Projekt végrehajtására rendelkezésre álló időtartam</a:t>
            </a:r>
            <a:r>
              <a:rPr lang="hu-HU" sz="2400" dirty="0"/>
              <a:t>: </a:t>
            </a:r>
            <a:r>
              <a:rPr lang="hu-HU" sz="2000" dirty="0"/>
              <a:t>24 hónap</a:t>
            </a:r>
          </a:p>
          <a:p>
            <a:pPr algn="just"/>
            <a:endParaRPr lang="hu-HU" sz="2000" dirty="0"/>
          </a:p>
          <a:p>
            <a:pPr algn="just"/>
            <a:r>
              <a:rPr lang="hu-HU" sz="2000" dirty="0"/>
              <a:t>A pályázatok 2019. április 30-ig benyújthatók.</a:t>
            </a:r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3356810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800" dirty="0"/>
              <a:t>Helyi Közösségi Fejlesztési Stratégia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B3E5309-A0FD-41D6-83DE-1651F53CD35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3" y="1600200"/>
            <a:ext cx="821819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811344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Önállóan támogatható tevékenységek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hu-HU" sz="3600" b="1" dirty="0"/>
              <a:t>Közösségi részvételt és a befogadást segítő tevékenységek megvalósítása</a:t>
            </a:r>
          </a:p>
          <a:p>
            <a:pPr algn="just"/>
            <a:endParaRPr lang="hu-HU" sz="3600" b="1" dirty="0"/>
          </a:p>
          <a:p>
            <a:pPr marL="457200" indent="-457200" algn="just">
              <a:buFont typeface="+mj-lt"/>
              <a:buAutoNum type="alphaLcParenR"/>
            </a:pPr>
            <a:r>
              <a:rPr lang="hu-HU" dirty="0"/>
              <a:t>Amatőr művészeti csoportok, alkotók színpadi és köztéri fellépéseinek támogatása (rendezvények, programok, közösségi akciók szervezése, kulturális menedzsment szolgáltatás nyújtása)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hu-HU" dirty="0"/>
              <a:t>Művészeti műhelyek működésének támogatása (művészeti műhelyfoglalkozás, alkotóműhely, klubfoglalkozás tartása)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hu-HU" dirty="0"/>
              <a:t>Tehetséggondozást, pályaorientációt támogató szolgáltatások kialakítása (klubfoglalkozás, szakkörök tartása, szolgáltatás nyújtás)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hu-HU" dirty="0"/>
              <a:t>Kreatív találkozási fórumok szervezése egymás megismerése céljából (rendezvények szervezése, közösségi akciók, programok, programsorozatok tartása)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883216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További információk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hu-HU" sz="2800" dirty="0">
                <a:hlinkClick r:id="rId3"/>
              </a:rPr>
              <a:t>https://www.palyazat.gov.hu/</a:t>
            </a:r>
            <a:endParaRPr lang="hu-HU" sz="2800" dirty="0"/>
          </a:p>
          <a:p>
            <a:endParaRPr lang="hu-HU" sz="2800" dirty="0"/>
          </a:p>
          <a:p>
            <a:r>
              <a:rPr lang="hu-HU" sz="2800" dirty="0">
                <a:hlinkClick r:id="rId4"/>
              </a:rPr>
              <a:t>http://clld.arrabona.eu/</a:t>
            </a:r>
            <a:endParaRPr lang="hu-HU" sz="2800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799611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dirty="0"/>
              <a:t>Elérhetőségi adatok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hu-HU" sz="2800" dirty="0"/>
              <a:t>Személyesen ügyfélfogadási időben:</a:t>
            </a:r>
          </a:p>
          <a:p>
            <a:pPr marL="0" indent="0" algn="ctr">
              <a:buNone/>
            </a:pPr>
            <a:r>
              <a:rPr lang="hu-HU" sz="2800" dirty="0"/>
              <a:t>Győr Baross Gábor utca 43.</a:t>
            </a:r>
          </a:p>
          <a:p>
            <a:pPr marL="0" indent="0" algn="ctr">
              <a:buNone/>
            </a:pPr>
            <a:r>
              <a:rPr lang="hu-HU" sz="2800" dirty="0"/>
              <a:t>Hétfő – Csütörtök: 9:00 – 15:00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hu-HU" sz="2800" dirty="0"/>
              <a:t>Péntek: 8:00 – 14:00</a:t>
            </a:r>
          </a:p>
          <a:p>
            <a:pPr marL="0" indent="0" algn="ctr">
              <a:buNone/>
            </a:pPr>
            <a:endParaRPr lang="hu-HU" sz="2400" dirty="0"/>
          </a:p>
          <a:p>
            <a:pPr marL="0" indent="0" algn="ctr">
              <a:buNone/>
            </a:pPr>
            <a:r>
              <a:rPr lang="hu-HU" sz="2400" dirty="0"/>
              <a:t>Telefon:</a:t>
            </a:r>
          </a:p>
          <a:p>
            <a:pPr marL="0" indent="0" algn="ctr">
              <a:buNone/>
            </a:pPr>
            <a:r>
              <a:rPr lang="hu-HU" sz="2400" dirty="0"/>
              <a:t>+36 96/515-636</a:t>
            </a:r>
          </a:p>
          <a:p>
            <a:pPr marL="0" indent="0" algn="ctr">
              <a:buNone/>
            </a:pPr>
            <a:endParaRPr lang="hu-HU" sz="2400" dirty="0"/>
          </a:p>
          <a:p>
            <a:pPr marL="0" indent="0" algn="ctr">
              <a:buNone/>
            </a:pPr>
            <a:r>
              <a:rPr lang="hu-HU" sz="2400" dirty="0"/>
              <a:t>Email: clldgyor@arrabona.eu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2480929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8280920" cy="1440160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  <p:pic>
        <p:nvPicPr>
          <p:cNvPr id="3074" name="Picture 2" descr="C:\Users\Edina\Documents\ARRABONA\GYHA_ppt\elemek\arrabona_logo_final_h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81790"/>
            <a:ext cx="2267744" cy="597703"/>
          </a:xfrm>
          <a:prstGeom prst="rect">
            <a:avLst/>
          </a:prstGeom>
          <a:noFill/>
        </p:spPr>
      </p:pic>
      <p:pic>
        <p:nvPicPr>
          <p:cNvPr id="3075" name="Picture 3" descr="C:\Users\Edina\Documents\ARRABONA\GYHA_ppt\elemek\GYOR_cimer_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5856" y="5371082"/>
            <a:ext cx="854410" cy="1208411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287524" y="3329691"/>
            <a:ext cx="597666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</a:rPr>
              <a:t>Csányi Péter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Munkaszervezet-vezető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800" dirty="0"/>
              <a:t>TOP-7.1.1-16-2016-00044 pályázat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400" dirty="0"/>
              <a:t>Támogatói döntés megszerzése: 2017.08.02.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Projekt megvalósítási időszak: 2017.09.21.-2021.05.31.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750.000.000 Ft támogatás kulturális és közösségi fejlesztésekre</a:t>
            </a:r>
          </a:p>
          <a:p>
            <a:pPr lvl="0"/>
            <a:r>
              <a:rPr lang="hu-HU" sz="2400" dirty="0"/>
              <a:t>Támogatás összetétele:</a:t>
            </a:r>
          </a:p>
          <a:p>
            <a:pPr lvl="3"/>
            <a:r>
              <a:rPr lang="hu-HU" dirty="0"/>
              <a:t>500.000.000 Ft ERFA</a:t>
            </a:r>
          </a:p>
          <a:p>
            <a:pPr lvl="3"/>
            <a:r>
              <a:rPr lang="hu-HU" dirty="0"/>
              <a:t>250.000.000 Ft ESZA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0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46772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708187" cy="936104"/>
          </a:xfrm>
        </p:spPr>
        <p:txBody>
          <a:bodyPr>
            <a:noAutofit/>
          </a:bodyPr>
          <a:lstStyle/>
          <a:p>
            <a:pPr algn="ctr"/>
            <a:r>
              <a:rPr lang="hu-HU" sz="2800" dirty="0"/>
              <a:t>Ki lakik </a:t>
            </a:r>
            <a:r>
              <a:rPr lang="hu-HU" sz="2800"/>
              <a:t>a városban? </a:t>
            </a:r>
            <a:r>
              <a:rPr lang="hu-HU" sz="2800" dirty="0"/>
              <a:t>Pályázati felhívás célja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hu-HU" sz="24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közös városi és városrészi identitás erősítése</a:t>
            </a:r>
            <a:r>
              <a:rPr lang="hu-HU" sz="2400" dirty="0"/>
              <a:t> </a:t>
            </a: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a helyi értékek, hagyományok </a:t>
            </a:r>
            <a:r>
              <a:rPr lang="hu-HU" sz="24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megjelenítésén, tudatosításán, népszerűsítésén keresztül </a:t>
            </a:r>
          </a:p>
          <a:p>
            <a:pPr>
              <a:spcAft>
                <a:spcPts val="1200"/>
              </a:spcAft>
            </a:pPr>
            <a:r>
              <a:rPr lang="hu-HU" sz="2400" b="1" dirty="0"/>
              <a:t>Rendelkezésre álló forrás</a:t>
            </a:r>
            <a:r>
              <a:rPr lang="hu-HU" sz="2400" dirty="0"/>
              <a:t>: 93.750.000 Ft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178486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dirty="0"/>
              <a:t>Önállóan</a:t>
            </a:r>
            <a:r>
              <a:rPr lang="hu-HU" sz="2800" dirty="0"/>
              <a:t> </a:t>
            </a:r>
            <a:r>
              <a:rPr lang="hu-HU" dirty="0"/>
              <a:t>támogatható</a:t>
            </a:r>
            <a:r>
              <a:rPr lang="hu-HU" sz="2800" dirty="0"/>
              <a:t> </a:t>
            </a:r>
            <a:r>
              <a:rPr lang="hu-HU" dirty="0"/>
              <a:t>tevékenységek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 lnSpcReduction="10000"/>
          </a:bodyPr>
          <a:lstStyle/>
          <a:p>
            <a:r>
              <a:rPr lang="hu-HU" sz="2400" b="1" dirty="0"/>
              <a:t>A városi és városrészi identitás erősítését segítő tevékenységek megvalósítása</a:t>
            </a:r>
          </a:p>
          <a:p>
            <a:endParaRPr lang="hu-HU" sz="2400" b="1" dirty="0"/>
          </a:p>
          <a:p>
            <a:pPr marL="457200" indent="-457200">
              <a:buFont typeface="+mj-lt"/>
              <a:buAutoNum type="alphaLcParenR"/>
            </a:pPr>
            <a:r>
              <a:rPr lang="hu-HU" sz="2000" dirty="0"/>
              <a:t>Város(rész)i kulturális örökségre építő rendezvények, programok,  fesztiválok, közösségi akciók szervezése</a:t>
            </a:r>
          </a:p>
          <a:p>
            <a:pPr marL="457200" indent="-457200">
              <a:buFont typeface="+mj-lt"/>
              <a:buAutoNum type="alphaLcParenR"/>
            </a:pPr>
            <a:endParaRPr lang="hu-HU" sz="2000" dirty="0"/>
          </a:p>
          <a:p>
            <a:pPr marL="457200" indent="-457200">
              <a:buFont typeface="+mj-lt"/>
              <a:buAutoNum type="alphaLcParenR"/>
            </a:pPr>
            <a:r>
              <a:rPr lang="hu-HU" sz="2000" dirty="0"/>
              <a:t>Győr helytörténetét, kulturális sajátosságokat, a városi legendákat feltáró programok, kiállítások, produkciók létrehozása, szervezése</a:t>
            </a:r>
          </a:p>
          <a:p>
            <a:pPr marL="457200" indent="-457200">
              <a:buFont typeface="+mj-lt"/>
              <a:buAutoNum type="alphaLcParenR"/>
            </a:pPr>
            <a:endParaRPr lang="hu-HU" sz="2000" dirty="0"/>
          </a:p>
          <a:p>
            <a:pPr marL="457200" indent="-457200">
              <a:buFont typeface="+mj-lt"/>
              <a:buAutoNum type="alphaLcParenR"/>
            </a:pPr>
            <a:r>
              <a:rPr lang="hu-HU" sz="2000" dirty="0"/>
              <a:t>Győr város szakrális helyeinek vonatkozásában rendezvények, programok, közösségi akciók szervezése</a:t>
            </a:r>
          </a:p>
          <a:p>
            <a:pPr marL="457200" indent="-457200">
              <a:buFont typeface="+mj-lt"/>
              <a:buAutoNum type="alphaLcParenR"/>
            </a:pPr>
            <a:endParaRPr lang="hu-HU" sz="2000" dirty="0"/>
          </a:p>
          <a:p>
            <a:pPr marL="457200" indent="-457200">
              <a:buFont typeface="+mj-lt"/>
              <a:buAutoNum type="alphaLcParenR"/>
            </a:pPr>
            <a:r>
              <a:rPr lang="hu-HU" sz="2000" dirty="0"/>
              <a:t>Városi, városrészi kulturális, helytörténeti túraútvonalak kidolgozása, fejlesztése valamint túrák szervezése</a:t>
            </a:r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423386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99569"/>
            <a:ext cx="4700075" cy="936104"/>
          </a:xfrm>
        </p:spPr>
        <p:txBody>
          <a:bodyPr>
            <a:noAutofit/>
          </a:bodyPr>
          <a:lstStyle/>
          <a:p>
            <a:pPr algn="ctr"/>
            <a:r>
              <a:rPr lang="hu-HU" sz="2000" dirty="0"/>
              <a:t>Kötelezően megvalósítandó, önállóan nem támogatható tevékenységek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800" dirty="0"/>
              <a:t>Kötelező tájékoztatás és nyilvánosság biztosítása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800" dirty="0"/>
              <a:t>Esélyegyenlőségi és környezetvédelmi szempontok érvényesítése</a:t>
            </a:r>
          </a:p>
        </p:txBody>
      </p:sp>
      <p:pic>
        <p:nvPicPr>
          <p:cNvPr id="5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9565184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3324" y="176975"/>
            <a:ext cx="4700075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Választható, önállóan nem támogatható tevékenységek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 anchor="ctr"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400" dirty="0"/>
              <a:t>Eszközbeszerzés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400" dirty="0"/>
              <a:t>Anyagköltség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400" dirty="0"/>
              <a:t>Marketing tevékenység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arenR"/>
            </a:pPr>
            <a:r>
              <a:rPr lang="hu-HU" sz="2400" dirty="0"/>
              <a:t>Interaktív médiatár fejlesztése </a:t>
            </a:r>
          </a:p>
          <a:p>
            <a:pPr marL="0" indent="0">
              <a:buNone/>
            </a:pPr>
            <a:r>
              <a:rPr lang="hu-HU" sz="2400" dirty="0"/>
              <a:t>e)   Közbeszerzés lefolytatása</a:t>
            </a:r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  <p:sp>
        <p:nvSpPr>
          <p:cNvPr id="5" name="Jobb oldali kapcsos zárójel 4"/>
          <p:cNvSpPr/>
          <p:nvPr/>
        </p:nvSpPr>
        <p:spPr>
          <a:xfrm>
            <a:off x="5148064" y="2276872"/>
            <a:ext cx="432048" cy="17493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5580112" y="2834359"/>
            <a:ext cx="3326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dirty="0"/>
              <a:t>A 3.1.1. a) – d) pontokban foglalt önállóan támogatható tevékenységek lebonyolításához kapcsolódóan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00199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Nem támogatható tevékenységek !!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anchor="ctr"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hu-HU" sz="2400" dirty="0"/>
          </a:p>
          <a:p>
            <a:pPr marL="0" indent="0">
              <a:spcAft>
                <a:spcPts val="600"/>
              </a:spcAft>
              <a:buNone/>
            </a:pPr>
            <a:r>
              <a:rPr lang="hu-HU" sz="2200" dirty="0"/>
              <a:t>A pályázati felhívás 3.3 pontjában felsorolt nem támogatható tevékenységek közül a legjelentősebbek:</a:t>
            </a:r>
          </a:p>
          <a:p>
            <a:pPr>
              <a:spcAft>
                <a:spcPts val="600"/>
              </a:spcAft>
            </a:pPr>
            <a:r>
              <a:rPr lang="hu-HU" sz="2200" dirty="0"/>
              <a:t>Olyan tevékenység, amely nem illeszkedik a Győri Helyi Közösségi Fejlesztési Stratégia prioritásaihoz, céljaihoz, intézkedéseihez</a:t>
            </a:r>
          </a:p>
          <a:p>
            <a:pPr>
              <a:spcAft>
                <a:spcPts val="600"/>
              </a:spcAft>
            </a:pPr>
            <a:r>
              <a:rPr lang="hu-HU" sz="2200" dirty="0"/>
              <a:t>Rendezvény esetén nem vehető igénybe támogatás </a:t>
            </a:r>
          </a:p>
          <a:p>
            <a:pPr lvl="1" algn="just">
              <a:spcAft>
                <a:spcPts val="600"/>
              </a:spcAft>
            </a:pPr>
            <a:r>
              <a:rPr lang="hu-HU" sz="1900" dirty="0"/>
              <a:t>kizárólag egy adott gazdasági társaság érdekeinek és termékeinek bemutatását célzó (termékbemutató), kivételt képez a helyi termékek népszerűsítését szolgáló rendezvény, valamint </a:t>
            </a:r>
          </a:p>
          <a:p>
            <a:pPr lvl="1" algn="just">
              <a:spcAft>
                <a:spcPts val="600"/>
              </a:spcAft>
            </a:pPr>
            <a:r>
              <a:rPr lang="hu-HU" sz="1900" dirty="0"/>
              <a:t>politikai célú rendezvényekre. </a:t>
            </a:r>
          </a:p>
          <a:p>
            <a:pPr>
              <a:spcAft>
                <a:spcPts val="600"/>
              </a:spcAft>
            </a:pPr>
            <a:r>
              <a:rPr lang="hu-HU" sz="2200" dirty="0"/>
              <a:t>Oktatási intézmény funkciójában történő fejlesztése</a:t>
            </a:r>
          </a:p>
          <a:p>
            <a:pPr>
              <a:spcAft>
                <a:spcPts val="600"/>
              </a:spcAft>
            </a:pPr>
            <a:r>
              <a:rPr lang="hu-HU" sz="2200" dirty="0"/>
              <a:t>Szociális szolgáltatás fejlesztése</a:t>
            </a:r>
          </a:p>
          <a:p>
            <a:pPr>
              <a:spcAft>
                <a:spcPts val="600"/>
              </a:spcAft>
            </a:pPr>
            <a:r>
              <a:rPr lang="hu-HU" sz="2200" dirty="0"/>
              <a:t>Egészségügyi szolgáltatás fejlesztése</a:t>
            </a:r>
          </a:p>
          <a:p>
            <a:pPr>
              <a:spcAft>
                <a:spcPts val="600"/>
              </a:spcAft>
            </a:pPr>
            <a:endParaRPr lang="hu-HU" sz="2400" dirty="0"/>
          </a:p>
          <a:p>
            <a:endParaRPr lang="hu-HU" dirty="0"/>
          </a:p>
        </p:txBody>
      </p:sp>
      <p:pic>
        <p:nvPicPr>
          <p:cNvPr id="4" name="Picture 2" descr="C:\Users\Edina\Documents\ARRABONA\GYHA_ppt\elemek\GYHA_logo_feherszöv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158"/>
            <a:ext cx="2286000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7102210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2144</TotalTime>
  <Words>1647</Words>
  <Application>Microsoft Office PowerPoint</Application>
  <PresentationFormat>Diavetítés a képernyőre (4:3 oldalarány)</PresentationFormat>
  <Paragraphs>274</Paragraphs>
  <Slides>33</Slides>
  <Notes>20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8" baseType="lpstr">
      <vt:lpstr>Arial</vt:lpstr>
      <vt:lpstr>Calibri</vt:lpstr>
      <vt:lpstr>Courier New</vt:lpstr>
      <vt:lpstr>Wingdings</vt:lpstr>
      <vt:lpstr>Office-téma</vt:lpstr>
      <vt:lpstr>Ki lakik a városban? Élő emlékezet – élő közösségek  – élő város  TOP-7.1.1-16-H-044-1</vt:lpstr>
      <vt:lpstr>Győri HACS szervezet</vt:lpstr>
      <vt:lpstr>Helyi Közösségi Fejlesztési Stratégia</vt:lpstr>
      <vt:lpstr>TOP-7.1.1-16-2016-00044 pályázat</vt:lpstr>
      <vt:lpstr>Ki lakik a városban? Pályázati felhívás célja</vt:lpstr>
      <vt:lpstr>Önállóan támogatható tevékenységek</vt:lpstr>
      <vt:lpstr>Kötelezően megvalósítandó, önállóan nem támogatható tevékenységek</vt:lpstr>
      <vt:lpstr>Választható, önállóan nem támogatható tevékenységek</vt:lpstr>
      <vt:lpstr>Nem támogatható tevékenységek !!</vt:lpstr>
      <vt:lpstr>Műszaki és szakmai elvárások I.</vt:lpstr>
      <vt:lpstr>Műszaki és szakmai elvárások II.</vt:lpstr>
      <vt:lpstr>Műszaki szakmai elvárások III.</vt:lpstr>
      <vt:lpstr>Mérföldkövek tervezésével kapcsolatos elvárások</vt:lpstr>
      <vt:lpstr>Egyéb elvárások</vt:lpstr>
      <vt:lpstr>Egyéb elvárások</vt:lpstr>
      <vt:lpstr>Egyéb elvárások</vt:lpstr>
      <vt:lpstr>Egyéb elvárások</vt:lpstr>
      <vt:lpstr>Egyéb elvárások</vt:lpstr>
      <vt:lpstr>Egyéb elvárások</vt:lpstr>
      <vt:lpstr>Egyéb elvárások</vt:lpstr>
      <vt:lpstr>Egyéb elvárások</vt:lpstr>
      <vt:lpstr>Indikátorok</vt:lpstr>
      <vt:lpstr>Támogatást igénylők köre</vt:lpstr>
      <vt:lpstr>Támogatási kérelem benyújtásának határideje és módja</vt:lpstr>
      <vt:lpstr>Tartalmi Értékelés</vt:lpstr>
      <vt:lpstr>Költségkorlátok</vt:lpstr>
      <vt:lpstr>Támogatás mértéke</vt:lpstr>
      <vt:lpstr>Csatolandó mellékletek</vt:lpstr>
      <vt:lpstr>„Mutasd meg magad” FELHÍVÁS módosítása</vt:lpstr>
      <vt:lpstr>Önállóan támogatható tevékenységek</vt:lpstr>
      <vt:lpstr>További információk</vt:lpstr>
      <vt:lpstr>Elérhetőségi adatok</vt:lpstr>
      <vt:lpstr>KÖSZÖNÖM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Nyáriné Sulyok Renáta</cp:lastModifiedBy>
  <cp:revision>265</cp:revision>
  <cp:lastPrinted>2018-05-24T07:02:27Z</cp:lastPrinted>
  <dcterms:created xsi:type="dcterms:W3CDTF">2014-03-03T11:13:53Z</dcterms:created>
  <dcterms:modified xsi:type="dcterms:W3CDTF">2019-03-25T13:50:18Z</dcterms:modified>
</cp:coreProperties>
</file>